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C400-C4F1-49E2-AAA1-C34F2EA9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49C33-52BD-4573-A1ED-831B1281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22E7-00E4-402E-B44E-74207213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A82-38E0-4FE0-BA86-57FCB78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B812-0366-4830-B1E1-9A34698A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2A03-213F-408B-95F0-0A6AFA7E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BEC-9C48-44ED-B488-58E8AF266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35E1-CD0E-4A00-8B85-6A36B9D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6809-061D-496B-AEE5-0611FCAB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DDBF-C71F-4F6B-81B3-7BA19BA8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5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E17EF-2AD4-4888-9902-E001D4F1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F76F-4481-42DD-9050-E42B4137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4BEF-1540-40EB-A782-1BFBE5C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F02B-CAF6-45DD-A939-409142AF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9FA2-8E3C-4F4A-82B2-378FC0CA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1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150-2AAA-444B-8C2D-A6B44F4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7984-E190-47F5-ACDD-E7500785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8A40-A962-4623-A052-4D3960ED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CBCB-1D2E-450E-8D80-68344C4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C6B1-2030-42AB-B076-CB4C7B2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C821-3863-4512-9CED-6973F9F5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0E97-F257-4137-8156-FCBAD79B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4559-8678-4AB2-B415-A0B328F5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7CEC-967E-4606-8942-B168402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7EBD-C596-4081-98D3-AF55D3B2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ED8-7131-4739-B1B8-CC5E7D1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360A-8F8E-4BA7-B2B3-7E63CE34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295E9-9FEF-4AFE-AADF-E27DE739C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461C-7FDA-4571-B4A4-547750F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97828-2554-4BFB-8CCF-FCACDAD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C4BD-4E2E-4BA0-BF69-87583FE3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FE62-5E55-4489-A5ED-E2AA5A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70B6-3DE4-4918-9535-8C33F5A55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CA8F-4F77-48C4-9D92-B2E7713F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C1E3C-91C2-4BFC-81F4-486B10FD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E5564-B77F-40F3-AD99-AC13ED0E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BC3D-3C9A-4A46-BF80-BDADE57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080AC-BDC3-4997-A6F8-EEB8AFB2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A98A8-268D-405B-8649-A189636E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22C5-5D36-4BF4-A46D-1C4D5E4C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058C6-F88B-41BF-8094-68AB6D7C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26D1-EF94-46A5-AA87-0A457E2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D38E-7D54-4BBE-8D40-61B3B91E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5B489-C311-4EC6-AFA8-F34D864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CEA91-7737-4805-9673-08BEBE7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81DDF-F876-4459-91D3-453CEAA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FFA4-11E1-4EBB-9266-6817A0D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7A00-135F-4239-8A29-702E2564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8B1B-DE54-48A6-9AE5-6DA41B81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64517-C5E4-40EA-939F-F718CA4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AA0D-007B-44F6-A0EE-ABCE230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D883-9366-4504-8790-353CCA13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BDD-EB5E-4E80-93B7-C3CC8248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4C637-6B65-45D9-BCB2-7CBF45AC3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4F6C3-85C2-4771-90F7-249902D7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059C9-54A9-4693-BD23-68D238D7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591E-8E00-4809-B392-93A98A7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C531-E757-4922-A849-4FC63A8B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B8AB-D3B6-43EC-BC13-5E72C6DE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B933-BACD-490E-8410-74EFE267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7F81-3BF5-4DFE-9264-4172A02A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F614-E963-45F3-92A2-34CE14D6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93D2-D4F7-4442-8A26-7B19F29BD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94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40530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chemeClr val="bg1"/>
                </a:solidFill>
              </a:rPr>
              <a:t>Vežba </a:t>
            </a:r>
            <a:r>
              <a:rPr lang="en-US" sz="2800" b="1" dirty="0">
                <a:solidFill>
                  <a:schemeClr val="bg1"/>
                </a:solidFill>
              </a:rPr>
              <a:t>9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err="1">
                <a:solidFill>
                  <a:schemeClr val="bg1"/>
                </a:solidFill>
              </a:rPr>
              <a:t>Prostiranje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toplote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chemeClr val="bg1"/>
                </a:solidFill>
              </a:rPr>
              <a:t>Termodinamika sa termotehnikom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B7B3-BD07-430C-8698-5918AC66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4701C-10A8-41A1-8F14-B1814F9852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7.1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razliku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unutrašnjoj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spoljašnoj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ravnog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čeličnog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kotla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5mm,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specifični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fluks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kotla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106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provodljivosti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=50,3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den>
                    </m:f>
                  </m:oMath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5∙10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50,3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4701C-10A8-41A1-8F14-B1814F985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30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50B7F-DFFA-46B8-BC79-075CF17B6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7896"/>
                <a:ext cx="10515600" cy="5857461"/>
              </a:xfrm>
            </p:spPr>
            <p:txBody>
              <a:bodyPr>
                <a:normAutofit fontScale="775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7.2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provodljivosti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ravnog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metalnog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poznato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provodjenju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650W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0,8</m:t>
                    </m:r>
                    <m:sSup>
                      <m:s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1mm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opada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0,02℃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sr-Latn-R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=0,8</m:t>
                      </m:r>
                      <m:sSup>
                        <m:s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mm</m:t>
                      </m:r>
                    </m:oMath>
                  </m:oMathPara>
                </a14:m>
                <a:endParaRPr lang="sr-Latn-RS" sz="1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=0,02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650</m:t>
                      </m:r>
                      <m:r>
                        <m:rPr>
                          <m:nor/>
                        </m:rP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650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0,8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∙1∙10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0,02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=40,6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50B7F-DFFA-46B8-BC79-075CF17B6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7896"/>
                <a:ext cx="10515600" cy="58574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B0C3D0-0043-43B0-8990-9C84B2263A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6300" y="457200"/>
                <a:ext cx="10439400" cy="64008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29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7.3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Slozeni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ravni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sastavljen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tri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homogena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materijala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c,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čije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odgovarajućim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koeficijentima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provodljivosti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46</m:t>
                    </m:r>
                    <m:f>
                      <m:fPr>
                        <m:type m:val="lin"/>
                        <m:ctrlPr>
                          <a:rPr lang="sr-Latn-R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0,02</m:t>
                    </m:r>
                    <m:f>
                      <m:fPr>
                        <m:type m:val="lin"/>
                        <m:ctrlPr>
                          <a:rPr lang="sr-Latn-R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0,015</m:t>
                    </m:r>
                    <m:f>
                      <m:fPr>
                        <m:type m:val="lin"/>
                        <m:ctrlPr>
                          <a:rPr lang="sr-Latn-R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Izračunati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specifični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protok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dodirnih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površina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materijala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=250℃</m:t>
                    </m:r>
                  </m:oMath>
                </a14:m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=150℃</m:t>
                    </m:r>
                  </m:oMath>
                </a14:m>
                <a:r>
                  <a:rPr lang="en-US" sz="2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sr-Latn-RS" sz="2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70000"/>
                  </a:lnSpc>
                  <a:spcAft>
                    <a:spcPts val="1000"/>
                  </a:spcAft>
                  <a:buNone/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indent="0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sr-Latn-R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−150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8∙10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sr-Latn-R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46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2∙10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0,02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4∙10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sr-Latn-R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0,015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𝑚𝐾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sr-Latn-R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sr-Latn-R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−18</m:t>
                      </m:r>
                      <m:r>
                        <a:rPr lang="sr-Latn-R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0,08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=217,8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+18</m:t>
                      </m:r>
                      <m:r>
                        <a:rPr lang="sr-Latn-RS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0,04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0,015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=199,3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B0C3D0-0043-43B0-8990-9C84B2263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300" y="457200"/>
                <a:ext cx="10439400" cy="6400800"/>
              </a:xfrm>
              <a:blipFill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75C32DC-919D-477B-BAB9-96272CA03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30" y="2477088"/>
            <a:ext cx="3036071" cy="325554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AC631C-7437-4B87-85F7-BB79D47A82FA}"/>
              </a:ext>
            </a:extLst>
          </p:cNvPr>
          <p:cNvCxnSpPr>
            <a:cxnSpLocks/>
          </p:cNvCxnSpPr>
          <p:nvPr/>
        </p:nvCxnSpPr>
        <p:spPr>
          <a:xfrm>
            <a:off x="622852" y="4346713"/>
            <a:ext cx="31702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4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C9641-C827-40A7-B78B-4D237EAC1C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7.4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ložišta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parnog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kotla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sastavljen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od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šamotne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opeke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125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crvene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cigle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unutrašnje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strane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ložišta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800℃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spoljašnje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provodljivosti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šamot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0,9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za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ciglu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0,28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Izračunati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gubitke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kroz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ložišta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dodirnoj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slojeva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crvene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cigle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smanji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puta,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između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slojeva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umetne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sloj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infuzorijske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zemlje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čiji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provodljivosti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relacijom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=0,097+0,0002∙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Izračunati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debljinu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zemlje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 bi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gubici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bili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temperaturskim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uslovima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C9641-C827-40A7-B78B-4D237EAC1C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r="-4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733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BE907-C42D-4A89-8AB4-D84C8FA384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1635"/>
                <a:ext cx="10515600" cy="5355328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algn="just">
                  <a:lnSpc>
                    <a:spcPct val="150000"/>
                  </a:lnSpc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125</m:t>
                              </m:r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∙10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0,9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℃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500</m:t>
                              </m:r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∙10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0,28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℃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den>
                      </m:f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390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+390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500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=746,4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BE907-C42D-4A89-8AB4-D84C8FA38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1635"/>
                <a:ext cx="10515600" cy="5355328"/>
              </a:xfrm>
              <a:blipFill>
                <a:blip r:embed="rId2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A16B407-C767-4192-9316-44C387373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69" t="23755" r="33261" b="7612"/>
          <a:stretch/>
        </p:blipFill>
        <p:spPr>
          <a:xfrm>
            <a:off x="954157" y="2252870"/>
            <a:ext cx="2849218" cy="30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DD1F7-6F50-4C4D-959A-4206CA068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6104"/>
                <a:ext cx="10515600" cy="5910470"/>
              </a:xfrm>
            </p:spPr>
            <p:txBody>
              <a:bodyPr>
                <a:normAutofit fontScale="70000" lnSpcReduction="20000"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+390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=398,2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⇒     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=0,097+0,0002∙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=0,097+0,0002∙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746,4+398,2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=0,21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=0,21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746,4+398,2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390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=0,187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DD1F7-6F50-4C4D-959A-4206CA068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6104"/>
                <a:ext cx="10515600" cy="5910470"/>
              </a:xfrm>
              <a:blipFill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5A228BC-756E-4C6A-AAFE-ABC600356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09" t="21435" r="31522" b="9256"/>
          <a:stretch/>
        </p:blipFill>
        <p:spPr>
          <a:xfrm>
            <a:off x="838200" y="1325218"/>
            <a:ext cx="3208246" cy="34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3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E4F4-0274-4D80-BB19-4AD6AA4B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r-Latn-RS" b="1" dirty="0">
                <a:latin typeface="+mn-lt"/>
                <a:cs typeface="Arial" panose="020B0604020202020204" pitchFamily="34" charset="0"/>
              </a:rPr>
              <a:t>Prostiranje toplote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96176-EF46-480F-9214-EA2A4BFA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258956"/>
            <a:ext cx="11767931" cy="5599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Toplota se prostire od tela više na telo niže temperature, sama od sebe. Može biti i obrnut proces uz utrošak energije. Prostiranje toplote na telo niže temperature vrši se na tri načina:</a:t>
            </a:r>
          </a:p>
          <a:p>
            <a:pPr marL="0" indent="0" algn="just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1. provodjenjem (kondukcijom) - od jedne čestice tela na drugu, čestice koje imaju veću brzinu i pripadaju toplijem sloju tela sudaraju se sa sporijim česticama, i predaju im deo svoje kinetičke energije</a:t>
            </a:r>
          </a:p>
          <a:p>
            <a:pPr marL="0" indent="0" algn="just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2. strujanjem (konvekcijom) - koje postoji kada je temperatura pa i gustina različita u raznim slojevima fluida, usled čega dolazi do njegovog komešanja (strujanja) i na taj način se prostire toplota (prirodna konvekcija); ukoliko je strujanje fluida prouzrokovano spoljašnjom silom (prinudna konvekcija)</a:t>
            </a:r>
          </a:p>
          <a:p>
            <a:pPr marL="0" indent="0" algn="just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3. zračenjem (radijacijom) u vidu toplotnih zraka, čija je suština u elektro-magnetnom talasnom kretanju.</a:t>
            </a:r>
          </a:p>
          <a:p>
            <a:pPr marL="0" indent="0" algn="just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2664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4521-202A-4ACE-9D57-843C0A76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>
                <a:cs typeface="Arial" panose="020B0604020202020204" pitchFamily="34" charset="0"/>
              </a:rPr>
              <a:t>Prostiranje toplote provodjenjem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5A44A-E705-4F18-86CB-D3DDBA7F3A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 algn="just">
                  <a:buFont typeface="+mj-lt"/>
                  <a:buAutoNum type="alphaLcParenR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Ravan zid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Jednačinu za kondukciju je postavio još Furije: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𝑑𝑆𝑑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„-“ u predhodnom izrazu se javlja jer su vektori protoka q i grad t suprotni.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S- je površina kroz koju se provodi toplota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koeficijent provodjenja toplote. Zavisi od vrste materjala i njegove temperature, a određuje se eksperimentalno (tablice).</a:t>
                </a:r>
              </a:p>
              <a:p>
                <a:pPr marL="0" indent="0"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5A44A-E705-4F18-86CB-D3DDBA7F3A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74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5A6A-78CD-4441-AB47-27560308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2" y="365125"/>
            <a:ext cx="10373138" cy="1325563"/>
          </a:xfrm>
        </p:spPr>
        <p:txBody>
          <a:bodyPr/>
          <a:lstStyle/>
          <a:p>
            <a:r>
              <a:rPr lang="sr-Latn-RS" b="1" dirty="0">
                <a:cs typeface="Arial" panose="020B0604020202020204" pitchFamily="34" charset="0"/>
              </a:rPr>
              <a:t>Prostiranje toplote provodjenjem</a:t>
            </a:r>
            <a:br>
              <a:rPr lang="en-US" dirty="0">
                <a:latin typeface="+mn-lt"/>
              </a:rPr>
            </a:b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91444-3A3E-4727-BA25-61AB490A61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9478" y="1404730"/>
                <a:ext cx="7262192" cy="5327374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Furijeova jednačina važi samo za ravan zid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𝛿𝜏</m:t>
                          </m:r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𝑑𝑆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toplotni</m:t>
                      </m:r>
                      <m: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fluks</m:t>
                      </m:r>
                    </m:oMath>
                  </m:oMathPara>
                </a14:m>
                <a:endParaRPr lang="sr-Latn-R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𝑑𝑆</m:t>
                          </m:r>
                        </m:den>
                      </m:f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den>
                      </m:f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𝑘𝐽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sr-Latn-RS" sz="28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specifi</m:t>
                      </m:r>
                      <m: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č</m:t>
                      </m:r>
                      <m:r>
                        <m:rPr>
                          <m:sty m:val="p"/>
                        </m:rP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ni</m:t>
                      </m:r>
                      <m:r>
                        <a:rPr lang="sr-Latn-RS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RS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toplotni</m:t>
                      </m:r>
                      <m:r>
                        <a:rPr lang="sr-Latn-RS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RS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fluks</m:t>
                      </m:r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Predpostavke od kojih polazimo:</a:t>
                </a:r>
              </a:p>
              <a:p>
                <a:pPr marL="457200" indent="-457200" algn="just">
                  <a:buAutoNum type="arabicPeriod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Zidovi su od izotropskog materjala</a:t>
                </a:r>
              </a:p>
              <a:p>
                <a:pPr marL="457200" indent="-457200" algn="just">
                  <a:buAutoNum type="arabicPeriod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Zidovi su izotermske površi od t</a:t>
                </a:r>
                <a:r>
                  <a:rPr lang="sr-Latn-R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do t</a:t>
                </a:r>
                <a:r>
                  <a:rPr lang="sr-Latn-R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57200" indent="-457200" algn="just">
                  <a:buAutoNum type="arabicPeriod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Toplotni protok je konstantan po debljini zida</a:t>
                </a:r>
              </a:p>
              <a:p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Na osnovu učinjenih predpostavki tražimo zakon promene temperature po debljini zida.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𝑐𝑜𝑛𝑠𝑡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den>
                      </m:f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sr-Latn-R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prava</m:t>
                      </m:r>
                    </m:oMath>
                  </m:oMathPara>
                </a14:m>
                <a:endParaRPr lang="sr-Latn-R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Dakle promena temperature po debljini zida je linearna: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den>
                      </m:f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  <m:r>
                                <m:rPr>
                                  <m:nor/>
                                </m:rPr>
                                <a:rPr lang="sr-Latn-RS" sz="28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d>
                        <m:d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Ako uporedimo poslednji izraz sa Omovim zakonom, onda relaciju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sr-Latn-R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num>
                      <m:den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r>
                      <a:rPr lang="sr-Latn-R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SPECIFIČNI TOPLOTNI OTPOR ZA JEDNOSTRUKI RAVAN ZID</a:t>
                </a:r>
                <a:r>
                  <a:rPr lang="sr-Latn-R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91444-3A3E-4727-BA25-61AB490A6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9478" y="1404730"/>
                <a:ext cx="7262192" cy="5327374"/>
              </a:xfrm>
              <a:blipFill>
                <a:blip r:embed="rId2"/>
                <a:stretch>
                  <a:fillRect l="-336" t="-1373" r="-3691" b="-45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6E13EFD-1EB7-4E13-B1B4-C071FD5C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10" y="1943410"/>
            <a:ext cx="2664183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9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A0FF-6222-4452-9E48-F5AD44E5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cs typeface="Arial" panose="020B0604020202020204" pitchFamily="34" charset="0"/>
              </a:rPr>
              <a:t>Prostiranje toplote provodjenjem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5920D-118A-48FC-B209-1F40DCBC0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0035" y="1825625"/>
                <a:ext cx="8093765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Za n-tostruki ravan zid: 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sr-Latn-R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sr-Latn-R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sr-Latn-R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r-Latn-R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sr-Latn-R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sr-Latn-R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sr-Latn-R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sr-Latn-RS" dirty="0"/>
              </a:p>
              <a:p>
                <a:endParaRPr lang="sr-Latn-RS" dirty="0"/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Pa je za jednostruki cilindričan zid: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Za trostruki cilindričan zid: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Latn-R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Latn-R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Za n-tostruki cilindričan zid: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den>
                          </m:f>
                          <m:func>
                            <m:func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nary>
                                <m:naryPr>
                                  <m:chr m:val="∑"/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  <m:r>
                                <m:rPr>
                                  <m:sty m:val="p"/>
                                </m:rPr>
                                <a:rPr lang="sr-Latn-R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5920D-118A-48FC-B209-1F40DCBC0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0035" y="1825625"/>
                <a:ext cx="8093765" cy="4351338"/>
              </a:xfrm>
              <a:blipFill>
                <a:blip r:embed="rId2"/>
                <a:stretch>
                  <a:fillRect l="-828" t="-4342" b="-1092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511E209-CB17-421C-8C10-B86FBC22A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87" y="1466608"/>
            <a:ext cx="1693087" cy="2547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29480-4D8E-4616-92A6-B5BB16D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355" y="1167121"/>
            <a:ext cx="3170195" cy="2847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249EE-53B1-455D-AEE9-6F3BE4196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" y="4636797"/>
            <a:ext cx="3260035" cy="18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5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E20B4D-818B-4692-9983-FBCC7C243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7" t="9798" r="2751" b="58693"/>
          <a:stretch/>
        </p:blipFill>
        <p:spPr>
          <a:xfrm>
            <a:off x="1380172" y="1017242"/>
            <a:ext cx="4051274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BCAD79-54E7-4743-9E1B-804639C42953}"/>
                  </a:ext>
                </a:extLst>
              </p:cNvPr>
              <p:cNvSpPr txBox="1"/>
              <p:nvPr/>
            </p:nvSpPr>
            <p:spPr>
              <a:xfrm>
                <a:off x="5883965" y="2218193"/>
                <a:ext cx="6096000" cy="2189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Pa je za jednostruki sferičan zid: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sr-Latn-R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r-Latn-R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Za n-tostruki sferičan zid: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den>
                          </m:f>
                          <m:func>
                            <m:func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nary>
                                <m:naryPr>
                                  <m:chr m:val="∑"/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r-Latn-R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sr-Latn-R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sr-Latn-R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sr-Latn-R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R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sr-Latn-R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sr-Latn-R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BCAD79-54E7-4743-9E1B-804639C42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965" y="2218193"/>
                <a:ext cx="6096000" cy="2189702"/>
              </a:xfrm>
              <a:prstGeom prst="rect">
                <a:avLst/>
              </a:prstGeom>
              <a:blipFill>
                <a:blip r:embed="rId3"/>
                <a:stretch>
                  <a:fillRect l="-800" t="-167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73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F85A-4706-47B4-9684-DF475577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12" y="0"/>
            <a:ext cx="10515600" cy="1325563"/>
          </a:xfrm>
        </p:spPr>
        <p:txBody>
          <a:bodyPr/>
          <a:lstStyle/>
          <a:p>
            <a:r>
              <a:rPr lang="sr-Latn-RS" b="1" dirty="0">
                <a:cs typeface="Arial" panose="020B0604020202020204" pitchFamily="34" charset="0"/>
              </a:rPr>
              <a:t>Prostiranje toplote strujanjem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6F22B1-750B-4733-A247-A62A14FA68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9883" y="1261042"/>
                <a:ext cx="8378688" cy="2475191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Najčešći slučaj konvektivnog prostiranja toplote u termotehnici je da fluid u kretanju dodiruje neki zid usled čega dolazi do razmene toplote. 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Za ovaj slučaj prostiranja toplote Njutn postavlja jednačinu;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Ravan zid: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𝑘𝐽</m:t>
                          </m:r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sr-Latn-R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den>
                          </m:f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6F22B1-750B-4733-A247-A62A14FA6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9883" y="1261042"/>
                <a:ext cx="8378688" cy="2475191"/>
              </a:xfrm>
              <a:blipFill>
                <a:blip r:embed="rId2"/>
                <a:stretch>
                  <a:fillRect l="-291" t="-2956" r="-218" b="-657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34271E1-A804-471B-8C72-A7310F30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00" y="1254694"/>
            <a:ext cx="2462997" cy="2475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C6CA1-5874-4B50-BF30-6C56A96F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00" y="4002882"/>
            <a:ext cx="2527012" cy="2485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A1DBC-DA3B-4C5B-9854-AB90DDA33950}"/>
                  </a:ext>
                </a:extLst>
              </p:cNvPr>
              <p:cNvSpPr txBox="1"/>
              <p:nvPr/>
            </p:nvSpPr>
            <p:spPr>
              <a:xfrm>
                <a:off x="3696668" y="3571369"/>
                <a:ext cx="8145118" cy="3266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sr-Latn-R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</a:t>
                </a:r>
                <a:r>
                  <a:rPr lang="sr-Latn-RS" sz="18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sr-Latn-R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temperatura fluida</a:t>
                </a:r>
              </a:p>
              <a:p>
                <a:pPr marL="0" indent="0" algn="just">
                  <a:buNone/>
                </a:pPr>
                <a:r>
                  <a:rPr lang="sr-Latn-RS" sz="1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sr-Latn-R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temperatura </a:t>
                </a:r>
              </a:p>
              <a:p>
                <a:pPr marL="0" indent="0" algn="just">
                  <a:buNone/>
                </a:pPr>
                <a:r>
                  <a:rPr lang="sr-Latn-RS" sz="1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sr-Latn-R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sr-Latn-R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koeficijent prelaza toplote</a:t>
                </a:r>
              </a:p>
              <a:p>
                <a:pPr marL="0" indent="0" algn="just">
                  <a:buNone/>
                </a:pPr>
                <a:r>
                  <a:rPr lang="sr-Latn-RS" sz="1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sr-Latn-R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den>
                    </m:f>
                    <m:r>
                      <a:rPr lang="sr-Latn-R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sr-Latn-R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-otpor konvekcije</a:t>
                </a:r>
              </a:p>
              <a:p>
                <a:pPr marL="0" indent="0" algn="just">
                  <a:buNone/>
                </a:pPr>
                <a:r>
                  <a:rPr lang="sr-Latn-R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Po analogiji sa predhodnim, možemo izvući sledeće zaključke:</a:t>
                </a:r>
              </a:p>
              <a:p>
                <a:pPr marL="0" indent="0" algn="just">
                  <a:buNone/>
                </a:pPr>
                <a:r>
                  <a:rPr lang="sr-Latn-R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Za cilindričan zid:</a:t>
                </a:r>
                <a14:m>
                  <m:oMath xmlns:m="http://schemas.openxmlformats.org/officeDocument/2006/math">
                    <m:r>
                      <a:rPr lang="sr-Latn-R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sr-Latn-R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sr-Latn-R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sr-Latn-R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sr-Latn-R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𝜋𝛼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sr-Latn-R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Za sferu prečnika 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sr-Latn-R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sr-Latn-R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r-Latn-R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𝜋𝛼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A1DBC-DA3B-4C5B-9854-AB90DDA33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68" y="3571369"/>
                <a:ext cx="8145118" cy="3266151"/>
              </a:xfrm>
              <a:prstGeom prst="rect">
                <a:avLst/>
              </a:prstGeom>
              <a:blipFill>
                <a:blip r:embed="rId5"/>
                <a:stretch>
                  <a:fillRect l="-374" t="-18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44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F489-E06E-498D-BB19-D0A06374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r-Latn-RS" b="1" dirty="0"/>
              <a:t>Prolaženje toplote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34318-642B-441B-90BA-A69084D08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861" y="1311965"/>
                <a:ext cx="10959548" cy="5698435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Skoro se nikad u praksi ne sreću kondukcija (provodjenje) i konvekcija (prelaženje) toplote odvojeno, već uvek zajedno, kao fenomen prolaženja toplote. Pojam prolaženja toplote uvek obuhvata dve konvekcije i jednu ili više kondukcija.</a:t>
                </a:r>
              </a:p>
              <a:p>
                <a:pPr marL="457200" indent="-457200" algn="just">
                  <a:buFont typeface="+mj-lt"/>
                  <a:buAutoNum type="alphaLcPeriod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Ravan zid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Iz uslova konstantnosti specifičnog protoka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sr-Latn-R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sr-Latn-R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sr-Latn-RS" sz="2800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sr-Latn-RS" sz="28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sr-Latn-R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U slučaju koji je predstavljen može se govoriti i o ukupnom bilansu: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𝐼𝐼</m:t>
                              </m:r>
                            </m:sub>
                          </m:sSub>
                        </m:e>
                      </m:d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k- je koeficijent prolaza toplote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34318-642B-441B-90BA-A69084D08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61" y="1311965"/>
                <a:ext cx="10959548" cy="5698435"/>
              </a:xfrm>
              <a:blipFill>
                <a:blip r:embed="rId2"/>
                <a:stretch>
                  <a:fillRect l="-222" t="-1283" r="-22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431835-DA11-4E5A-90A2-68147C413F2F}"/>
              </a:ext>
            </a:extLst>
          </p:cNvPr>
          <p:cNvSpPr txBox="1"/>
          <p:nvPr/>
        </p:nvSpPr>
        <p:spPr>
          <a:xfrm>
            <a:off x="7898295" y="2219020"/>
            <a:ext cx="3922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Jednostruki ravan zid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DF7EB-1860-41F4-B547-665D8B553C6E}"/>
              </a:ext>
            </a:extLst>
          </p:cNvPr>
          <p:cNvSpPr txBox="1"/>
          <p:nvPr/>
        </p:nvSpPr>
        <p:spPr>
          <a:xfrm>
            <a:off x="7947754" y="283261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n-tostruki ravan zid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5E03F3-6D23-4184-AA5D-241E6DB4C223}"/>
              </a:ext>
            </a:extLst>
          </p:cNvPr>
          <p:cNvSpPr/>
          <p:nvPr/>
        </p:nvSpPr>
        <p:spPr>
          <a:xfrm>
            <a:off x="5536231" y="2832611"/>
            <a:ext cx="504056" cy="823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7D174C-09E1-48DC-AFE5-EF31D2A91E42}"/>
              </a:ext>
            </a:extLst>
          </p:cNvPr>
          <p:cNvSpPr/>
          <p:nvPr/>
        </p:nvSpPr>
        <p:spPr>
          <a:xfrm>
            <a:off x="6259708" y="2902995"/>
            <a:ext cx="504056" cy="823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EBC7B7-0064-46F6-945E-BFD2D71643FA}"/>
              </a:ext>
            </a:extLst>
          </p:cNvPr>
          <p:cNvSpPr/>
          <p:nvPr/>
        </p:nvSpPr>
        <p:spPr>
          <a:xfrm>
            <a:off x="6820204" y="2932812"/>
            <a:ext cx="504056" cy="823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CF57B-C6DF-4258-9275-EF44470C09EC}"/>
              </a:ext>
            </a:extLst>
          </p:cNvPr>
          <p:cNvSpPr txBox="1"/>
          <p:nvPr/>
        </p:nvSpPr>
        <p:spPr>
          <a:xfrm>
            <a:off x="4628052" y="3571592"/>
            <a:ext cx="1304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konvekcija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DA323-FE0D-4FC5-BD8B-FA21EDF0F326}"/>
              </a:ext>
            </a:extLst>
          </p:cNvPr>
          <p:cNvSpPr txBox="1"/>
          <p:nvPr/>
        </p:nvSpPr>
        <p:spPr>
          <a:xfrm>
            <a:off x="7315555" y="3571592"/>
            <a:ext cx="1192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konvekcija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192C9-1ADE-4C92-9BCC-A04732753CED}"/>
              </a:ext>
            </a:extLst>
          </p:cNvPr>
          <p:cNvSpPr txBox="1"/>
          <p:nvPr/>
        </p:nvSpPr>
        <p:spPr>
          <a:xfrm>
            <a:off x="5881986" y="3670682"/>
            <a:ext cx="1394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kondukcija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3975-41B0-4E96-B713-91A4297E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Prolaženje toplote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05CE94-A3D8-465E-AF43-09151B424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62500" lnSpcReduction="20000"/>
              </a:bodyPr>
              <a:lstStyle/>
              <a:p>
                <a:pPr marL="514350" indent="-514350" algn="just">
                  <a:buFont typeface="+mj-lt"/>
                  <a:buAutoNum type="alphaLcParenR" startAt="2"/>
                </a:pPr>
                <a:r>
                  <a:rPr lang="sr-Latn-RS" dirty="0"/>
                  <a:t>Cilindričan zid:</a:t>
                </a:r>
              </a:p>
              <a:p>
                <a:pPr marL="0" indent="0" algn="just">
                  <a:buNone/>
                </a:pPr>
                <a:r>
                  <a:rPr lang="sr-Latn-RS" dirty="0"/>
                  <a:t>Jednostruki cilindričan zid: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𝜋𝜆</m:t>
                              </m:r>
                            </m:den>
                          </m:f>
                          <m:func>
                            <m:funcPr>
                              <m:ctrlP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sr-Latn-RS" sz="2000" dirty="0"/>
              </a:p>
              <a:p>
                <a:pPr marL="0" indent="0" algn="just">
                  <a:buNone/>
                </a:pPr>
                <a:r>
                  <a:rPr lang="sr-Latn-R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n-tostruki cilindričan zid:</a:t>
                </a:r>
                <a:endParaRPr lang="sr-Latn-RS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sr-Latn-R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sr-Latn-R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sr-Latn-R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func>
                            <m:func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sr-Latn-R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sr-Latn-R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sr-Latn-RS" dirty="0"/>
              </a:p>
              <a:p>
                <a:pPr marL="457200" indent="-457200" algn="just">
                  <a:buFont typeface="+mj-lt"/>
                  <a:buAutoNum type="alphaLcParenR" startAt="3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Sferni zid</a:t>
                </a:r>
              </a:p>
              <a:p>
                <a:pPr marL="457200" indent="-457200" algn="just">
                  <a:buFont typeface="+mj-lt"/>
                  <a:buAutoNum type="alphaLcParenR" startAt="3"/>
                </a:pPr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Jednostruki sferni zid: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sr-Latn-R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𝜋𝜆</m:t>
                              </m:r>
                            </m:den>
                          </m:f>
                          <m:d>
                            <m:dPr>
                              <m:ctrlPr>
                                <a:rPr lang="sr-Latn-R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2800" dirty="0"/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n-tostruki sferni zid:</a:t>
                </a:r>
                <a:endParaRPr lang="sr-Latn-RS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05CE94-A3D8-465E-AF43-09151B424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522" t="-2089" b="-1044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26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1118</Words>
  <Application>Microsoft Office PowerPoint</Application>
  <PresentationFormat>Widescreen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Vežba 9 Prostiranje toplote</vt:lpstr>
      <vt:lpstr>Prostiranje toplote</vt:lpstr>
      <vt:lpstr>Prostiranje toplote provodjenjem</vt:lpstr>
      <vt:lpstr>Prostiranje toplote provodjenjem </vt:lpstr>
      <vt:lpstr>Prostiranje toplote provodjenjem</vt:lpstr>
      <vt:lpstr>PowerPoint Presentation</vt:lpstr>
      <vt:lpstr>Prostiranje toplote strujanjem</vt:lpstr>
      <vt:lpstr>Prolaženje toplote</vt:lpstr>
      <vt:lpstr>Prolaženje toplote</vt:lpstr>
      <vt:lpstr>Zadaci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4 Unutrašnja energija</dc:title>
  <dc:creator>Milena</dc:creator>
  <cp:lastModifiedBy>Milena</cp:lastModifiedBy>
  <cp:revision>54</cp:revision>
  <dcterms:created xsi:type="dcterms:W3CDTF">2021-03-25T15:13:20Z</dcterms:created>
  <dcterms:modified xsi:type="dcterms:W3CDTF">2021-05-11T08:46:51Z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